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88" r:id="rId3"/>
    <p:sldId id="301" r:id="rId4"/>
    <p:sldId id="299" r:id="rId5"/>
    <p:sldId id="325" r:id="rId6"/>
    <p:sldId id="326" r:id="rId7"/>
    <p:sldId id="302" r:id="rId8"/>
    <p:sldId id="303" r:id="rId9"/>
    <p:sldId id="319" r:id="rId10"/>
    <p:sldId id="304" r:id="rId11"/>
    <p:sldId id="305" r:id="rId12"/>
    <p:sldId id="320" r:id="rId13"/>
    <p:sldId id="306" r:id="rId14"/>
    <p:sldId id="307" r:id="rId15"/>
    <p:sldId id="308" r:id="rId16"/>
    <p:sldId id="309" r:id="rId17"/>
    <p:sldId id="312" r:id="rId18"/>
    <p:sldId id="313" r:id="rId19"/>
    <p:sldId id="314" r:id="rId20"/>
    <p:sldId id="321" r:id="rId21"/>
    <p:sldId id="310" r:id="rId22"/>
    <p:sldId id="311" r:id="rId23"/>
    <p:sldId id="315" r:id="rId24"/>
    <p:sldId id="316" r:id="rId25"/>
    <p:sldId id="322" r:id="rId26"/>
    <p:sldId id="323" r:id="rId27"/>
    <p:sldId id="324" r:id="rId28"/>
    <p:sldId id="328" r:id="rId29"/>
    <p:sldId id="327" r:id="rId30"/>
    <p:sldId id="275" r:id="rId31"/>
  </p:sldIdLst>
  <p:sldSz cx="10058400" cy="7772400"/>
  <p:notesSz cx="6985000" cy="92837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1E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418" autoAdjust="0"/>
  </p:normalViewPr>
  <p:slideViewPr>
    <p:cSldViewPr>
      <p:cViewPr varScale="1">
        <p:scale>
          <a:sx n="59" d="100"/>
          <a:sy n="59" d="100"/>
        </p:scale>
        <p:origin x="204" y="72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137" cy="463571"/>
          </a:xfrm>
          <a:prstGeom prst="rect">
            <a:avLst/>
          </a:prstGeom>
        </p:spPr>
        <p:txBody>
          <a:bodyPr vert="horz" lIns="87938" tIns="43969" rIns="87938" bIns="4396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348" y="0"/>
            <a:ext cx="3027137" cy="463571"/>
          </a:xfrm>
          <a:prstGeom prst="rect">
            <a:avLst/>
          </a:prstGeom>
        </p:spPr>
        <p:txBody>
          <a:bodyPr vert="horz" lIns="87938" tIns="43969" rIns="87938" bIns="43969" rtlCol="0"/>
          <a:lstStyle>
            <a:lvl1pPr algn="r">
              <a:defRPr sz="1200"/>
            </a:lvl1pPr>
          </a:lstStyle>
          <a:p>
            <a:fld id="{6B12ACE0-65DE-45B3-B05D-70ED01D9A243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595"/>
            <a:ext cx="3027137" cy="463571"/>
          </a:xfrm>
          <a:prstGeom prst="rect">
            <a:avLst/>
          </a:prstGeom>
        </p:spPr>
        <p:txBody>
          <a:bodyPr vert="horz" lIns="87938" tIns="43969" rIns="87938" bIns="4396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348" y="8818595"/>
            <a:ext cx="3027137" cy="463571"/>
          </a:xfrm>
          <a:prstGeom prst="rect">
            <a:avLst/>
          </a:prstGeom>
        </p:spPr>
        <p:txBody>
          <a:bodyPr vert="horz" lIns="87938" tIns="43969" rIns="87938" bIns="43969" rtlCol="0" anchor="b"/>
          <a:lstStyle>
            <a:lvl1pPr algn="r">
              <a:defRPr sz="1200"/>
            </a:lvl1pPr>
          </a:lstStyle>
          <a:p>
            <a:fld id="{1CB3DF17-BC1D-45B2-B44F-8F44F332D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977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9" y="3"/>
            <a:ext cx="3027468" cy="464503"/>
          </a:xfrm>
          <a:prstGeom prst="rect">
            <a:avLst/>
          </a:prstGeom>
        </p:spPr>
        <p:txBody>
          <a:bodyPr vert="horz" lIns="90587" tIns="45291" rIns="90587" bIns="4529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5963" y="3"/>
            <a:ext cx="3027468" cy="464503"/>
          </a:xfrm>
          <a:prstGeom prst="rect">
            <a:avLst/>
          </a:prstGeom>
        </p:spPr>
        <p:txBody>
          <a:bodyPr vert="horz" lIns="90587" tIns="45291" rIns="90587" bIns="45291" rtlCol="0"/>
          <a:lstStyle>
            <a:lvl1pPr algn="r">
              <a:defRPr sz="1200"/>
            </a:lvl1pPr>
          </a:lstStyle>
          <a:p>
            <a:fld id="{E7A49AA1-5265-4AD2-A059-FDCF9126D547}" type="datetimeFigureOut">
              <a:rPr lang="en-US" smtClean="0"/>
              <a:t>9/12/2017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39838" y="695325"/>
            <a:ext cx="4505325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87" tIns="45291" rIns="90587" bIns="4529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142" y="4410402"/>
            <a:ext cx="5586735" cy="4177349"/>
          </a:xfrm>
          <a:prstGeom prst="rect">
            <a:avLst/>
          </a:prstGeom>
        </p:spPr>
        <p:txBody>
          <a:bodyPr vert="horz" lIns="90587" tIns="45291" rIns="90587" bIns="4529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9" y="8817616"/>
            <a:ext cx="3027468" cy="464503"/>
          </a:xfrm>
          <a:prstGeom prst="rect">
            <a:avLst/>
          </a:prstGeom>
        </p:spPr>
        <p:txBody>
          <a:bodyPr vert="horz" lIns="90587" tIns="45291" rIns="90587" bIns="4529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5963" y="8817616"/>
            <a:ext cx="3027468" cy="464503"/>
          </a:xfrm>
          <a:prstGeom prst="rect">
            <a:avLst/>
          </a:prstGeom>
        </p:spPr>
        <p:txBody>
          <a:bodyPr vert="horz" lIns="90587" tIns="45291" rIns="90587" bIns="45291" rtlCol="0" anchor="b"/>
          <a:lstStyle>
            <a:lvl1pPr algn="r">
              <a:defRPr sz="1200"/>
            </a:lvl1pPr>
          </a:lstStyle>
          <a:p>
            <a:fld id="{CADACAD4-D06D-47D0-8D90-97F31C0DAB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863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ACAD4-D06D-47D0-8D90-97F31C0DABF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795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ACAD4-D06D-47D0-8D90-97F31C0DABFE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0591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ACAD4-D06D-47D0-8D90-97F31C0DABFE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0591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ACAD4-D06D-47D0-8D90-97F31C0DABFE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0591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ACAD4-D06D-47D0-8D90-97F31C0DABFE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0591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ACAD4-D06D-47D0-8D90-97F31C0DABFE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0591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ACAD4-D06D-47D0-8D90-97F31C0DABFE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0591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ACAD4-D06D-47D0-8D90-97F31C0DABFE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0591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ACAD4-D06D-47D0-8D90-97F31C0DABFE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05913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ACAD4-D06D-47D0-8D90-97F31C0DABFE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0591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ACAD4-D06D-47D0-8D90-97F31C0DABFE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059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ACAD4-D06D-47D0-8D90-97F31C0DABF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0523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ACAD4-D06D-47D0-8D90-97F31C0DABFE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05913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ACAD4-D06D-47D0-8D90-97F31C0DABFE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05913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ACAD4-D06D-47D0-8D90-97F31C0DABFE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05913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ACAD4-D06D-47D0-8D90-97F31C0DABFE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05913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ACAD4-D06D-47D0-8D90-97F31C0DABFE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05913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ACAD4-D06D-47D0-8D90-97F31C0DABFE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05913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ACAD4-D06D-47D0-8D90-97F31C0DABFE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05913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ACAD4-D06D-47D0-8D90-97F31C0DABFE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05913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ACAD4-D06D-47D0-8D90-97F31C0DABFE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05913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ACAD4-D06D-47D0-8D90-97F31C0DABFE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059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ACAD4-D06D-47D0-8D90-97F31C0DABF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05239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ACAD4-D06D-47D0-8D90-97F31C0DABFE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5568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ACAD4-D06D-47D0-8D90-97F31C0DABF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0591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ACAD4-D06D-47D0-8D90-97F31C0DABF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0591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ACAD4-D06D-47D0-8D90-97F31C0DABFE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0591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ACAD4-D06D-47D0-8D90-97F31C0DABFE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0591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ACAD4-D06D-47D0-8D90-97F31C0DABFE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0591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ACAD4-D06D-47D0-8D90-97F31C0DABFE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059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>
            <a:lvl1pPr>
              <a:defRPr baseline="0"/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F407A-59E8-4E68-8FB0-621468F3217F}" type="datetimeFigureOut">
              <a:rPr lang="en-US" smtClean="0"/>
              <a:pPr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EB69F-2703-40E8-92E1-81F74951AF8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658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F407A-59E8-4E68-8FB0-621468F3217F}" type="datetimeFigureOut">
              <a:rPr lang="en-US" smtClean="0"/>
              <a:pPr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EB69F-2703-40E8-92E1-81F74951AF8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252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7"/>
            <a:ext cx="2263140" cy="66317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7"/>
            <a:ext cx="6621780" cy="66317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F407A-59E8-4E68-8FB0-621468F3217F}" type="datetimeFigureOut">
              <a:rPr lang="en-US" smtClean="0"/>
              <a:pPr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EB69F-2703-40E8-92E1-81F74951AF8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156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300">
                <a:latin typeface="+mj-lt"/>
              </a:defRPr>
            </a:lvl1pPr>
          </a:lstStyle>
          <a:p>
            <a:r>
              <a:rPr lang="en-US" dirty="0"/>
              <a:t>March 12, 2012</a:t>
            </a:r>
          </a:p>
          <a:p>
            <a:r>
              <a:rPr lang="en-US" dirty="0">
                <a:solidFill>
                  <a:srgbClr val="000000"/>
                </a:solidFill>
                <a:ea typeface="Calibri"/>
                <a:cs typeface="Times New Roman"/>
              </a:rPr>
              <a:t>Proprietary &amp; Confidential</a:t>
            </a:r>
            <a:endParaRPr lang="en-US" dirty="0">
              <a:ea typeface="Calibri"/>
            </a:endParaRP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EB69F-2703-40E8-92E1-81F74951AF8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1608" y="7185152"/>
            <a:ext cx="2615184" cy="414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20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F407A-59E8-4E68-8FB0-621468F3217F}" type="datetimeFigureOut">
              <a:rPr lang="en-US" smtClean="0"/>
              <a:pPr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EB69F-2703-40E8-92E1-81F74951AF8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716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F407A-59E8-4E68-8FB0-621468F3217F}" type="datetimeFigureOut">
              <a:rPr lang="en-US" smtClean="0"/>
              <a:pPr/>
              <a:t>9/12/2017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EB69F-2703-40E8-92E1-81F74951AF8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001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F407A-59E8-4E68-8FB0-621468F3217F}" type="datetimeFigureOut">
              <a:rPr lang="en-US" smtClean="0"/>
              <a:pPr/>
              <a:t>9/12/2017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EB69F-2703-40E8-92E1-81F74951AF8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936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F407A-59E8-4E68-8FB0-621468F3217F}" type="datetimeFigureOut">
              <a:rPr lang="en-US" smtClean="0"/>
              <a:pPr/>
              <a:t>9/12/2017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EB69F-2703-40E8-92E1-81F74951AF8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455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F407A-59E8-4E68-8FB0-621468F3217F}" type="datetimeFigureOut">
              <a:rPr lang="en-US" smtClean="0"/>
              <a:pPr/>
              <a:t>9/12/2017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EB69F-2703-40E8-92E1-81F74951AF8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363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F407A-59E8-4E68-8FB0-621468F3217F}" type="datetimeFigureOut">
              <a:rPr lang="en-US" smtClean="0"/>
              <a:pPr/>
              <a:t>9/12/2017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EB69F-2703-40E8-92E1-81F74951AF8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330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F407A-59E8-4E68-8FB0-621468F3217F}" type="datetimeFigureOut">
              <a:rPr lang="en-US" smtClean="0"/>
              <a:pPr/>
              <a:t>9/12/2017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EB69F-2703-40E8-92E1-81F74951AF8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16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8305800" y="0"/>
            <a:ext cx="1752600" cy="777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0"/>
            <a:ext cx="9052560" cy="5129425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EB69F-2703-40E8-92E1-81F74951AF8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35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mailto:WSCFFMERP@bsitpa.com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ashton@dimarinc.com" TargetMode="External"/><Relationship Id="rId4" Type="http://schemas.openxmlformats.org/officeDocument/2006/relationships/hyperlink" Target="mailto:becky@dimarinc.com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0058400" cy="3048000"/>
          </a:xfrm>
          <a:noFill/>
        </p:spPr>
        <p:txBody>
          <a:bodyPr>
            <a:normAutofit/>
          </a:bodyPr>
          <a:lstStyle/>
          <a:p>
            <a:pPr algn="l"/>
            <a:endParaRPr lang="en-US" sz="45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562600"/>
            <a:ext cx="10058400" cy="533400"/>
          </a:xfrm>
          <a:solidFill>
            <a:srgbClr val="781E28"/>
          </a:solidFill>
        </p:spPr>
        <p:txBody>
          <a:bodyPr anchor="ctr">
            <a:normAutofit fontScale="92500" lnSpcReduction="10000"/>
          </a:bodyPr>
          <a:lstStyle/>
          <a:p>
            <a:r>
              <a:rPr lang="en-US" sz="3200" i="1" dirty="0">
                <a:solidFill>
                  <a:schemeClr val="bg1"/>
                </a:solidFill>
              </a:rPr>
              <a:t>Summer / Fall 2017</a:t>
            </a:r>
          </a:p>
        </p:txBody>
      </p:sp>
      <p:sp>
        <p:nvSpPr>
          <p:cNvPr id="5" name="TextBox 17"/>
          <p:cNvSpPr txBox="1"/>
          <p:nvPr/>
        </p:nvSpPr>
        <p:spPr>
          <a:xfrm>
            <a:off x="0" y="6553200"/>
            <a:ext cx="10058400" cy="9648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163012" tIns="81506" rIns="163012" bIns="81506" rtlCol="0" anchor="ctr">
            <a:spAutoFit/>
          </a:bodyPr>
          <a:lstStyle/>
          <a:p>
            <a:pPr algn="ctr"/>
            <a:r>
              <a:rPr lang="en-US" sz="130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Greg DiMartino | Becky </a:t>
            </a:r>
            <a:r>
              <a:rPr lang="en-US" sz="1300" dirty="0">
                <a:solidFill>
                  <a:srgbClr val="000000"/>
                </a:solidFill>
                <a:ea typeface="Calibri"/>
                <a:cs typeface="Times New Roman"/>
              </a:rPr>
              <a:t>Wallen | Ashton Alvarez </a:t>
            </a:r>
          </a:p>
          <a:p>
            <a:pPr algn="ctr"/>
            <a:r>
              <a:rPr lang="en-US" sz="130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1501 Fourth Avenue | Suite 2400 | Seattle, WA 98101</a:t>
            </a:r>
            <a:endParaRPr lang="en-US" sz="1300" dirty="0">
              <a:latin typeface="Tahoma"/>
              <a:ea typeface="Calibri"/>
            </a:endParaRPr>
          </a:p>
          <a:p>
            <a:pPr algn="ctr"/>
            <a:r>
              <a:rPr lang="en-US" sz="130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Tel: (206)623-2430  or (800)488-8277| Fax: (206)682-8027</a:t>
            </a:r>
            <a:endParaRPr lang="en-US" sz="1300" dirty="0">
              <a:latin typeface="Tahoma"/>
              <a:ea typeface="Calibri"/>
            </a:endParaRPr>
          </a:p>
          <a:p>
            <a:pPr algn="ctr"/>
            <a:r>
              <a:rPr lang="en-US" sz="130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Proprietary &amp; Confidential</a:t>
            </a:r>
            <a:endParaRPr lang="en-US" sz="1300" dirty="0">
              <a:latin typeface="Tahoma"/>
              <a:ea typeface="Calibri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-12700" y="2438400"/>
            <a:ext cx="10058400" cy="22098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vert="horz" lIns="101882" tIns="50941" rIns="101882" bIns="50941" rtlCol="0" anchor="ctr">
            <a:normAutofit/>
          </a:bodyPr>
          <a:lstStyle>
            <a:lvl1pPr algn="ctr" defTabSz="1018824" rtl="0" eaLnBrk="1" latinLnBrk="0" hangingPunct="1">
              <a:spcBef>
                <a:spcPct val="0"/>
              </a:spcBef>
              <a:buNone/>
              <a:defRPr sz="49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>
                <a:solidFill>
                  <a:schemeClr val="bg1"/>
                </a:solidFill>
              </a:rPr>
              <a:t>MERP </a:t>
            </a:r>
          </a:p>
          <a:p>
            <a:r>
              <a:rPr lang="en-US" sz="4000" dirty="0">
                <a:solidFill>
                  <a:schemeClr val="bg1"/>
                </a:solidFill>
              </a:rPr>
              <a:t>WSCFF’s Medical Expense </a:t>
            </a:r>
          </a:p>
          <a:p>
            <a:r>
              <a:rPr lang="en-US" sz="4000" dirty="0">
                <a:solidFill>
                  <a:schemeClr val="bg1"/>
                </a:solidFill>
              </a:rPr>
              <a:t>Reimbursement Plan</a:t>
            </a:r>
          </a:p>
        </p:txBody>
      </p:sp>
      <p:pic>
        <p:nvPicPr>
          <p:cNvPr id="10" name="Picture 4" descr="3FF 3col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57058"/>
            <a:ext cx="1947039" cy="1860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51944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10058400" cy="907944"/>
          </a:xfrm>
          <a:solidFill>
            <a:srgbClr val="781E28"/>
          </a:solidFill>
        </p:spPr>
        <p:txBody>
          <a:bodyPr/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How is the MERP benefit determined?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205740" y="1600200"/>
            <a:ext cx="9319260" cy="51294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dirty="0"/>
              <a:t>Benefit is based on total number of Active Service Units (ASU’s) you’ve accrued throughout your career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en-US" dirty="0"/>
          </a:p>
          <a:p>
            <a:pPr>
              <a:lnSpc>
                <a:spcPct val="90000"/>
              </a:lnSpc>
              <a:defRPr/>
            </a:pPr>
            <a:r>
              <a:rPr lang="en-US" dirty="0"/>
              <a:t>You get 1 ASU for each $25 contributed on your behalf to the Trust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/>
              <a:t>Example: $100/month = 4 ASU</a:t>
            </a:r>
          </a:p>
          <a:p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21651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10058400" cy="907944"/>
          </a:xfrm>
          <a:solidFill>
            <a:srgbClr val="781E28"/>
          </a:solidFill>
        </p:spPr>
        <p:txBody>
          <a:bodyPr/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The Unit Multiplier (UM)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205740" y="1600200"/>
            <a:ext cx="9319260" cy="51294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dirty="0"/>
              <a:t>UM is actuarially determined based on contributions to the plan, investment income, administrative expenses and plan demographics</a:t>
            </a:r>
          </a:p>
          <a:p>
            <a:pPr>
              <a:lnSpc>
                <a:spcPct val="90000"/>
              </a:lnSpc>
              <a:defRPr/>
            </a:pPr>
            <a:r>
              <a:rPr lang="en-US" dirty="0"/>
              <a:t>UM may change over time (and it has)</a:t>
            </a:r>
          </a:p>
          <a:p>
            <a:pPr>
              <a:lnSpc>
                <a:spcPct val="90000"/>
              </a:lnSpc>
              <a:defRPr/>
            </a:pPr>
            <a:r>
              <a:rPr lang="en-US" dirty="0"/>
              <a:t>Active Service Units (ASU) x Unit Multiplier (UM) = Your Monthly Benefit</a:t>
            </a:r>
          </a:p>
          <a:p>
            <a:pPr>
              <a:lnSpc>
                <a:spcPct val="90000"/>
              </a:lnSpc>
              <a:defRPr/>
            </a:pPr>
            <a:r>
              <a:rPr lang="en-US" dirty="0"/>
              <a:t>Effective 7/1/15, the Unit Multiplier is $0.41</a:t>
            </a:r>
          </a:p>
          <a:p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9609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10058400" cy="907944"/>
          </a:xfrm>
          <a:solidFill>
            <a:srgbClr val="781E28"/>
          </a:solidFill>
        </p:spPr>
        <p:txBody>
          <a:bodyPr/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Sample MERP Benefits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209800"/>
            <a:ext cx="890714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1600200" y="4572000"/>
            <a:ext cx="68580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altLang="en-US" dirty="0"/>
              <a:t>ASU/Month  x  # of Months   x  # of years = Total ASU’s</a:t>
            </a:r>
          </a:p>
          <a:p>
            <a:pPr algn="ctr"/>
            <a:endParaRPr lang="en-US" altLang="en-US" dirty="0"/>
          </a:p>
          <a:p>
            <a:pPr algn="ctr"/>
            <a:r>
              <a:rPr lang="en-US" altLang="en-US" dirty="0"/>
              <a:t>Total ASU’s x Unit Multiplier = Monthly MERP Benefit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6048345"/>
            <a:ext cx="929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NEW</a:t>
            </a:r>
            <a:r>
              <a:rPr lang="en-US" dirty="0"/>
              <a:t>: Use the MERP web portal to estimate your Monthly Retiree Benefit</a:t>
            </a:r>
          </a:p>
        </p:txBody>
      </p:sp>
    </p:spTree>
    <p:extLst>
      <p:ext uri="{BB962C8B-B14F-4D97-AF65-F5344CB8AC3E}">
        <p14:creationId xmlns:p14="http://schemas.microsoft.com/office/powerpoint/2010/main" val="23647064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10058400" cy="907944"/>
          </a:xfrm>
          <a:solidFill>
            <a:srgbClr val="781E28"/>
          </a:solidFill>
        </p:spPr>
        <p:txBody>
          <a:bodyPr/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Sample Benefit Calculations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28600" y="1674475"/>
            <a:ext cx="9601200" cy="69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en-US" sz="2000" u="sng" dirty="0"/>
              <a:t>Fire Fighter #1</a:t>
            </a:r>
            <a:r>
              <a:rPr kumimoji="1" lang="en-US" altLang="en-US" sz="2000" dirty="0"/>
              <a:t> - $75 contribution for 11 years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en-US" sz="2000" dirty="0"/>
              <a:t>$75 = 3 ASU per month X 12 X 11 years = 396 ASU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en-US" sz="2000" dirty="0"/>
              <a:t>396 X .41 = </a:t>
            </a:r>
            <a:r>
              <a:rPr kumimoji="1" lang="en-US" altLang="en-US" sz="2000" b="1" dirty="0">
                <a:solidFill>
                  <a:schemeClr val="hlink"/>
                </a:solidFill>
              </a:rPr>
              <a:t>$162.36</a:t>
            </a:r>
            <a:r>
              <a:rPr kumimoji="1" lang="en-US" altLang="en-US" sz="2000" dirty="0"/>
              <a:t> monthly benefit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endParaRPr kumimoji="1" lang="en-US" altLang="en-US" sz="2000" b="1" dirty="0"/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kumimoji="1" lang="en-US" altLang="en-US" sz="2000" u="sng" dirty="0"/>
              <a:t>Fire Fighter #2</a:t>
            </a:r>
            <a:r>
              <a:rPr kumimoji="1" lang="en-US" altLang="en-US" sz="2000" dirty="0"/>
              <a:t> - $75 contribution for 11 years;  Local votes to increase contribution to $200 and FF contributes this for 4 years; 15 total years of contributions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kumimoji="1" lang="en-US" altLang="en-US" sz="2000" dirty="0"/>
              <a:t>3 X 12 X 11 years  = 396 ASU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kumimoji="1" lang="en-US" altLang="en-US" sz="2000" dirty="0"/>
              <a:t>8 X 12 X 4 years = 384 ASU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kumimoji="1" lang="en-US" altLang="en-US" sz="2000" dirty="0"/>
              <a:t>396 + 384 = 780 total ASU X .41 = </a:t>
            </a:r>
            <a:r>
              <a:rPr kumimoji="1" lang="en-US" altLang="en-US" sz="2000" b="1" dirty="0">
                <a:solidFill>
                  <a:schemeClr val="hlink"/>
                </a:solidFill>
              </a:rPr>
              <a:t>$319.80</a:t>
            </a:r>
            <a:r>
              <a:rPr kumimoji="1" lang="en-US" altLang="en-US" sz="2000" dirty="0"/>
              <a:t> monthly benefit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endParaRPr kumimoji="1" lang="en-US" altLang="en-US" sz="2000" dirty="0"/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kumimoji="1" lang="en-US" altLang="en-US" sz="2000" u="sng" dirty="0"/>
              <a:t>Fire Fighter #3</a:t>
            </a:r>
            <a:r>
              <a:rPr kumimoji="1" lang="en-US" altLang="en-US" sz="2000" dirty="0"/>
              <a:t> - $75 contribution for 11 years;  Local votes to increase contribution to $200 and FF contributes this for 14 years; 25 total years of contributions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kumimoji="1" lang="en-US" altLang="en-US" sz="2000" dirty="0"/>
              <a:t>3 X 12 X 11 years  = 396 ASU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kumimoji="1" lang="en-US" altLang="en-US" sz="2000" dirty="0"/>
              <a:t>8 X 12 X 14 years = 1,344 ASU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kumimoji="1" lang="en-US" altLang="en-US" sz="2000" dirty="0"/>
              <a:t>396 + 1,344 = 1,740 total ASU X .41 = </a:t>
            </a:r>
            <a:r>
              <a:rPr kumimoji="1" lang="en-US" altLang="en-US" sz="2000" b="1" dirty="0">
                <a:solidFill>
                  <a:schemeClr val="hlink"/>
                </a:solidFill>
              </a:rPr>
              <a:t>$713.40</a:t>
            </a:r>
            <a:r>
              <a:rPr kumimoji="1" lang="en-US" altLang="en-US" sz="2000" dirty="0"/>
              <a:t> monthly benefit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endParaRPr kumimoji="1" lang="en-US" altLang="en-US" sz="2400" dirty="0">
              <a:latin typeface="Arial Unicode MS" pitchFamily="34" charset="-128"/>
            </a:endParaRPr>
          </a:p>
          <a:p>
            <a:pPr lvl="1">
              <a:spcBef>
                <a:spcPct val="0"/>
              </a:spcBef>
              <a:buClrTx/>
              <a:buFontTx/>
              <a:buNone/>
            </a:pPr>
            <a:endParaRPr kumimoji="1" lang="en-US" altLang="en-US" sz="2400" dirty="0">
              <a:latin typeface="Arial Unicode MS" pitchFamily="34" charset="-128"/>
            </a:endParaRPr>
          </a:p>
          <a:p>
            <a:pPr lvl="1">
              <a:spcBef>
                <a:spcPct val="0"/>
              </a:spcBef>
              <a:buClrTx/>
              <a:buFontTx/>
              <a:buNone/>
            </a:pPr>
            <a:endParaRPr kumimoji="1" lang="en-US" altLang="en-US" sz="1800" dirty="0"/>
          </a:p>
          <a:p>
            <a:pPr lvl="1">
              <a:spcBef>
                <a:spcPct val="0"/>
              </a:spcBef>
              <a:buClrTx/>
              <a:buFontTx/>
              <a:buNone/>
            </a:pPr>
            <a:endParaRPr kumimoji="1" lang="en-US" altLang="en-US" sz="1600" dirty="0">
              <a:latin typeface="Arial Unicode MS" pitchFamily="34" charset="-128"/>
            </a:endParaRPr>
          </a:p>
          <a:p>
            <a:pPr lvl="1">
              <a:spcBef>
                <a:spcPct val="0"/>
              </a:spcBef>
              <a:buClrTx/>
              <a:buFontTx/>
              <a:buNone/>
            </a:pPr>
            <a:endParaRPr kumimoji="1" lang="en-US" altLang="en-US" sz="2400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94251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10058400" cy="907944"/>
          </a:xfrm>
          <a:solidFill>
            <a:srgbClr val="781E28"/>
          </a:solidFill>
        </p:spPr>
        <p:txBody>
          <a:bodyPr/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Contribution vs. Benefit Payout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495800"/>
          </a:xfrm>
          <a:prstGeom prst="rect">
            <a:avLst/>
          </a:prstGeom>
        </p:spPr>
        <p:txBody>
          <a:bodyPr vert="horz" lIns="101882" tIns="50941" rIns="101882" bIns="50941" rtlCol="0">
            <a:noAutofit/>
          </a:bodyPr>
          <a:lstStyle>
            <a:lvl1pPr marL="382059" indent="-382059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7795" indent="-318383" algn="l" defTabSz="101882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3531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82943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92355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01767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11180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20592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30004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dirty="0"/>
              <a:t>Based on the $0.41 Unit Multiplier, it will take just over  5 years of accessing your full monthly benefit amount for you to receive all your contributions back in benefit payout.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800" dirty="0"/>
          </a:p>
          <a:p>
            <a:pPr>
              <a:lnSpc>
                <a:spcPct val="80000"/>
              </a:lnSpc>
              <a:defRPr/>
            </a:pPr>
            <a:r>
              <a:rPr lang="en-US" sz="2800" dirty="0"/>
              <a:t>FF #1 contributed $9,900 and receives $162.36 in monthly benefits:  9,900 / 162.36 = 61 months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800" dirty="0"/>
          </a:p>
          <a:p>
            <a:pPr>
              <a:lnSpc>
                <a:spcPct val="80000"/>
              </a:lnSpc>
              <a:defRPr/>
            </a:pPr>
            <a:r>
              <a:rPr lang="en-US" sz="2800" dirty="0"/>
              <a:t>FF #2 contributed $19,500 and receives $319.80 in monthly benefits:  19,500 / 319.80 = 61 months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800" dirty="0"/>
          </a:p>
          <a:p>
            <a:pPr>
              <a:lnSpc>
                <a:spcPct val="80000"/>
              </a:lnSpc>
              <a:defRPr/>
            </a:pPr>
            <a:r>
              <a:rPr lang="en-US" sz="2800" dirty="0"/>
              <a:t>FF #3 contributed $43,500 and receives $713.40 in monthly benefits:  27,900 / 713.40 = 61 months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i="1" dirty="0"/>
              <a:t>* Does not apply to converted sick/vacation leave</a:t>
            </a:r>
          </a:p>
        </p:txBody>
      </p:sp>
    </p:spTree>
    <p:extLst>
      <p:ext uri="{BB962C8B-B14F-4D97-AF65-F5344CB8AC3E}">
        <p14:creationId xmlns:p14="http://schemas.microsoft.com/office/powerpoint/2010/main" val="9581216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10058400" cy="907944"/>
          </a:xfrm>
          <a:solidFill>
            <a:srgbClr val="781E28"/>
          </a:solidFill>
        </p:spPr>
        <p:txBody>
          <a:bodyPr/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Eligibility for Lifetime Benefit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1600200"/>
            <a:ext cx="8991600" cy="4495800"/>
          </a:xfrm>
          <a:prstGeom prst="rect">
            <a:avLst/>
          </a:prstGeom>
        </p:spPr>
        <p:txBody>
          <a:bodyPr vert="horz" lIns="101882" tIns="50941" rIns="101882" bIns="50941" rtlCol="0">
            <a:noAutofit/>
          </a:bodyPr>
          <a:lstStyle>
            <a:lvl1pPr marL="382059" indent="-382059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7795" indent="-318383" algn="l" defTabSz="101882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3531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82943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92355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01767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11180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20592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30004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defRPr/>
            </a:pPr>
            <a:r>
              <a:rPr lang="en-US" sz="4000" dirty="0"/>
              <a:t>Participate in the Plan at least 5 years (60 contribution months)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4000" dirty="0"/>
          </a:p>
          <a:p>
            <a:pPr>
              <a:lnSpc>
                <a:spcPct val="80000"/>
              </a:lnSpc>
              <a:defRPr/>
            </a:pPr>
            <a:r>
              <a:rPr lang="en-US" sz="4000" dirty="0"/>
              <a:t>Cease working for the Employer group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4000" dirty="0"/>
          </a:p>
          <a:p>
            <a:pPr>
              <a:lnSpc>
                <a:spcPct val="80000"/>
              </a:lnSpc>
              <a:defRPr/>
            </a:pPr>
            <a:r>
              <a:rPr lang="en-US" sz="4000" dirty="0"/>
              <a:t>Attain age 53</a:t>
            </a:r>
          </a:p>
        </p:txBody>
      </p:sp>
    </p:spTree>
    <p:extLst>
      <p:ext uri="{BB962C8B-B14F-4D97-AF65-F5344CB8AC3E}">
        <p14:creationId xmlns:p14="http://schemas.microsoft.com/office/powerpoint/2010/main" val="6942946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10058400" cy="1219200"/>
          </a:xfrm>
          <a:solidFill>
            <a:srgbClr val="781E28"/>
          </a:solidFill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What if you don’t have 5 years of Participation?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1981200"/>
            <a:ext cx="8991600" cy="4495800"/>
          </a:xfrm>
          <a:prstGeom prst="rect">
            <a:avLst/>
          </a:prstGeom>
        </p:spPr>
        <p:txBody>
          <a:bodyPr vert="horz" lIns="101882" tIns="50941" rIns="101882" bIns="50941" rtlCol="0">
            <a:noAutofit/>
          </a:bodyPr>
          <a:lstStyle>
            <a:lvl1pPr marL="382059" indent="-382059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7795" indent="-318383" algn="l" defTabSz="101882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3531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82943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92355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01767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11180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20592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30004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defRPr/>
            </a:pPr>
            <a:r>
              <a:rPr lang="en-US" sz="4000" dirty="0"/>
              <a:t>COBRA Self-Payments – you have the option to make up to 18 months of post-tax COBRA payments</a:t>
            </a:r>
          </a:p>
          <a:p>
            <a:pPr>
              <a:lnSpc>
                <a:spcPct val="80000"/>
              </a:lnSpc>
              <a:defRPr/>
            </a:pPr>
            <a:r>
              <a:rPr lang="en-US" sz="4000" dirty="0"/>
              <a:t>Reduced MERP benefits</a:t>
            </a:r>
          </a:p>
          <a:p>
            <a:pPr>
              <a:lnSpc>
                <a:spcPct val="80000"/>
              </a:lnSpc>
              <a:defRPr/>
            </a:pPr>
            <a:r>
              <a:rPr lang="en-US" sz="4000" dirty="0"/>
              <a:t>Sick Leave or Vacation Conversion </a:t>
            </a:r>
          </a:p>
        </p:txBody>
      </p:sp>
    </p:spTree>
    <p:extLst>
      <p:ext uri="{BB962C8B-B14F-4D97-AF65-F5344CB8AC3E}">
        <p14:creationId xmlns:p14="http://schemas.microsoft.com/office/powerpoint/2010/main" val="41370044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10058400" cy="1219200"/>
          </a:xfrm>
          <a:solidFill>
            <a:srgbClr val="781E28"/>
          </a:solidFill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Sick / Vacation Leave Conversion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1981200"/>
            <a:ext cx="8991600" cy="4495800"/>
          </a:xfrm>
          <a:prstGeom prst="rect">
            <a:avLst/>
          </a:prstGeom>
        </p:spPr>
        <p:txBody>
          <a:bodyPr vert="horz" lIns="101882" tIns="50941" rIns="101882" bIns="50941" rtlCol="0">
            <a:noAutofit/>
          </a:bodyPr>
          <a:lstStyle>
            <a:lvl1pPr marL="382059" indent="-382059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7795" indent="-318383" algn="l" defTabSz="101882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3531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82943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92355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01767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11180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20592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30004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defRPr/>
            </a:pPr>
            <a:r>
              <a:rPr lang="en-US" sz="2800" dirty="0"/>
              <a:t>As a Local, you can choose to convert sick and/or vacation leave cash value into MERP </a:t>
            </a:r>
            <a:r>
              <a:rPr lang="en-US" sz="2800" i="1" dirty="0"/>
              <a:t>tax-free</a:t>
            </a:r>
          </a:p>
          <a:p>
            <a:pPr>
              <a:lnSpc>
                <a:spcPct val="80000"/>
              </a:lnSpc>
              <a:defRPr/>
            </a:pPr>
            <a:endParaRPr lang="en-US" sz="2800" i="1" dirty="0"/>
          </a:p>
          <a:p>
            <a:pPr>
              <a:lnSpc>
                <a:spcPct val="80000"/>
              </a:lnSpc>
              <a:defRPr/>
            </a:pPr>
            <a:r>
              <a:rPr lang="en-US" sz="2800" dirty="0"/>
              <a:t>Local defines % of sick leave to convert and applies to all members with sick or vacation leave value when they separate service (plan can also accommodate annual transfers)</a:t>
            </a:r>
          </a:p>
          <a:p>
            <a:pPr>
              <a:lnSpc>
                <a:spcPct val="80000"/>
              </a:lnSpc>
              <a:defRPr/>
            </a:pPr>
            <a:endParaRPr lang="en-US" sz="2800" dirty="0"/>
          </a:p>
          <a:p>
            <a:pPr>
              <a:lnSpc>
                <a:spcPct val="80000"/>
              </a:lnSpc>
              <a:defRPr/>
            </a:pPr>
            <a:r>
              <a:rPr lang="en-US" sz="2800" dirty="0"/>
              <a:t>The cost of conversion is determined by member’s age at the time of conversion</a:t>
            </a:r>
          </a:p>
        </p:txBody>
      </p:sp>
    </p:spTree>
    <p:extLst>
      <p:ext uri="{BB962C8B-B14F-4D97-AF65-F5344CB8AC3E}">
        <p14:creationId xmlns:p14="http://schemas.microsoft.com/office/powerpoint/2010/main" val="42064633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10058400" cy="1219200"/>
          </a:xfrm>
          <a:solidFill>
            <a:srgbClr val="781E28"/>
          </a:solidFill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Sick / Vacation Leave Conversion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14400" y="1828800"/>
            <a:ext cx="8229600" cy="5292725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>
            <a:lvl1pPr marL="382059" indent="-382059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7795" indent="-318383" algn="l" defTabSz="101882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3531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82943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92355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01767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11180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20592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30004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/>
              <a:t>Age at Time of Conversion		   Cost of One (1) Active 						Service Unit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/>
              <a:t>Up to and through age 40				$26.02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/>
              <a:t>		age 41					$27.84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/>
              <a:t>		age 42					$29.79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/>
              <a:t>		age 43					$31.88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/>
              <a:t>		age 44					$34.11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/>
              <a:t>		age 45					$36.49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/>
              <a:t>		age 46					$39.05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/>
              <a:t>		age 47					$41.78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/>
              <a:t>		age 48					$44.71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/>
              <a:t>		age 49					$47.84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/>
              <a:t>		age 50					$51.19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/>
              <a:t>		age 51					$54.77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/>
              <a:t>		age 52					$58.60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/>
              <a:t>		</a:t>
            </a:r>
            <a:r>
              <a:rPr lang="en-US" sz="1800" b="1"/>
              <a:t>age 53					$62.70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/>
              <a:t>		age 54					$62.10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/>
              <a:t>		age 55					$61.46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/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/>
          </a:p>
          <a:p>
            <a:pPr>
              <a:lnSpc>
                <a:spcPct val="80000"/>
              </a:lnSpc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375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10058400" cy="1219200"/>
          </a:xfrm>
          <a:solidFill>
            <a:srgbClr val="781E28"/>
          </a:solidFill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Sick / Vacation Leave Conversion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1981200"/>
            <a:ext cx="8991600" cy="4495800"/>
          </a:xfrm>
          <a:prstGeom prst="rect">
            <a:avLst/>
          </a:prstGeom>
        </p:spPr>
        <p:txBody>
          <a:bodyPr vert="horz" lIns="101882" tIns="50941" rIns="101882" bIns="50941" rtlCol="0">
            <a:noAutofit/>
          </a:bodyPr>
          <a:lstStyle>
            <a:lvl1pPr marL="382059" indent="-382059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7795" indent="-318383" algn="l" defTabSz="101882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3531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82943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92355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01767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11180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20592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30004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  <a:defRPr/>
            </a:pPr>
            <a:r>
              <a:rPr lang="en-US" sz="2800" dirty="0"/>
              <a:t>Example: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2800" dirty="0"/>
          </a:p>
          <a:p>
            <a:pPr>
              <a:lnSpc>
                <a:spcPct val="80000"/>
              </a:lnSpc>
              <a:defRPr/>
            </a:pPr>
            <a:r>
              <a:rPr lang="en-US" sz="2800" dirty="0"/>
              <a:t>Fire Fighter with $15,000 (tax-free) of sick leave to convert into MERP, retiring at age 53</a:t>
            </a:r>
          </a:p>
          <a:p>
            <a:pPr>
              <a:lnSpc>
                <a:spcPct val="80000"/>
              </a:lnSpc>
              <a:defRPr/>
            </a:pPr>
            <a:endParaRPr lang="en-US" sz="2800" dirty="0"/>
          </a:p>
          <a:p>
            <a:pPr>
              <a:lnSpc>
                <a:spcPct val="80000"/>
              </a:lnSpc>
              <a:defRPr/>
            </a:pPr>
            <a:r>
              <a:rPr lang="en-US" sz="2800" dirty="0"/>
              <a:t>$15,000 / $62.70 = 239 ASU</a:t>
            </a:r>
          </a:p>
          <a:p>
            <a:pPr>
              <a:lnSpc>
                <a:spcPct val="80000"/>
              </a:lnSpc>
              <a:defRPr/>
            </a:pPr>
            <a:endParaRPr lang="en-US" sz="2800" dirty="0"/>
          </a:p>
          <a:p>
            <a:pPr>
              <a:lnSpc>
                <a:spcPct val="80000"/>
              </a:lnSpc>
              <a:defRPr/>
            </a:pPr>
            <a:r>
              <a:rPr lang="en-US" sz="2800" dirty="0"/>
              <a:t>Fire Fighter receives 239 additional ASU from sick leave cash value; equates to another $97.99 added onto the monthly lifetime benefit</a:t>
            </a:r>
          </a:p>
        </p:txBody>
      </p:sp>
    </p:spTree>
    <p:extLst>
      <p:ext uri="{BB962C8B-B14F-4D97-AF65-F5344CB8AC3E}">
        <p14:creationId xmlns:p14="http://schemas.microsoft.com/office/powerpoint/2010/main" val="2680104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10058400" cy="907944"/>
          </a:xfrm>
          <a:solidFill>
            <a:schemeClr val="bg1">
              <a:lumMod val="50000"/>
            </a:schemeClr>
          </a:solidFill>
        </p:spPr>
        <p:txBody>
          <a:bodyPr/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MERP is a Retiree Medical Trust (RMT)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205740" y="1600200"/>
            <a:ext cx="9319260" cy="5129425"/>
          </a:xfrm>
        </p:spPr>
        <p:txBody>
          <a:bodyPr>
            <a:normAutofit/>
          </a:bodyPr>
          <a:lstStyle/>
          <a:p>
            <a:r>
              <a:rPr lang="en-US" sz="2400" dirty="0"/>
              <a:t>Established to help active employees start funding for retiree medical expenses</a:t>
            </a:r>
          </a:p>
          <a:p>
            <a:r>
              <a:rPr lang="en-US" sz="2400" dirty="0"/>
              <a:t>Entire bargaining unit or group must participate – </a:t>
            </a:r>
            <a:r>
              <a:rPr lang="en-US" sz="2400" i="1" dirty="0"/>
              <a:t>no individual election</a:t>
            </a:r>
            <a:endParaRPr lang="en-US" sz="2400" dirty="0"/>
          </a:p>
          <a:p>
            <a:r>
              <a:rPr lang="en-US" sz="2400" dirty="0"/>
              <a:t>Pre-Tax contributions are made on behalf of active employees using Employer dollars </a:t>
            </a:r>
            <a:r>
              <a:rPr lang="en-US" sz="2400" i="1" dirty="0"/>
              <a:t>(IRS considers mandatory employee contributions equally permissible</a:t>
            </a:r>
            <a:r>
              <a:rPr lang="en-US" sz="2400" dirty="0"/>
              <a:t>) </a:t>
            </a:r>
          </a:p>
          <a:p>
            <a:r>
              <a:rPr lang="en-US" sz="2400" dirty="0"/>
              <a:t>Contributions are pooled and held in a Trust</a:t>
            </a:r>
          </a:p>
          <a:p>
            <a:r>
              <a:rPr lang="en-US" sz="2400" dirty="0"/>
              <a:t>Upon retirement, member receives regular benefit payments for healthcare expenses which are non-taxable to the retiree</a:t>
            </a:r>
          </a:p>
        </p:txBody>
      </p:sp>
    </p:spTree>
    <p:extLst>
      <p:ext uri="{BB962C8B-B14F-4D97-AF65-F5344CB8AC3E}">
        <p14:creationId xmlns:p14="http://schemas.microsoft.com/office/powerpoint/2010/main" val="29504892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10058400" cy="1219200"/>
          </a:xfrm>
          <a:solidFill>
            <a:srgbClr val="781E28"/>
          </a:solidFill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Sick / Vacation Leave Conversion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1981200"/>
            <a:ext cx="8991600" cy="4495800"/>
          </a:xfrm>
          <a:prstGeom prst="rect">
            <a:avLst/>
          </a:prstGeom>
        </p:spPr>
        <p:txBody>
          <a:bodyPr vert="horz" lIns="101882" tIns="50941" rIns="101882" bIns="50941" rtlCol="0">
            <a:noAutofit/>
          </a:bodyPr>
          <a:lstStyle>
            <a:lvl1pPr marL="382059" indent="-382059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7795" indent="-318383" algn="l" defTabSz="101882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3531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82943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92355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01767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11180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20592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30004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  <a:defRPr/>
            </a:pPr>
            <a:r>
              <a:rPr lang="en-US" sz="2800" dirty="0"/>
              <a:t>Additional Considerations: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2800" dirty="0"/>
          </a:p>
          <a:p>
            <a:pPr>
              <a:lnSpc>
                <a:spcPct val="80000"/>
              </a:lnSpc>
              <a:defRPr/>
            </a:pPr>
            <a:r>
              <a:rPr lang="en-US" sz="2800" dirty="0"/>
              <a:t>How will surviving spouses be treated with regard to converting sick leave?</a:t>
            </a:r>
          </a:p>
          <a:p>
            <a:pPr>
              <a:lnSpc>
                <a:spcPct val="80000"/>
              </a:lnSpc>
              <a:defRPr/>
            </a:pPr>
            <a:endParaRPr lang="en-US" sz="2800" dirty="0"/>
          </a:p>
          <a:p>
            <a:pPr>
              <a:lnSpc>
                <a:spcPct val="80000"/>
              </a:lnSpc>
              <a:defRPr/>
            </a:pPr>
            <a:r>
              <a:rPr lang="en-US" sz="2800" dirty="0"/>
              <a:t>Do you also have an HRA or a VEBA plan through your employer?</a:t>
            </a:r>
          </a:p>
        </p:txBody>
      </p:sp>
    </p:spTree>
    <p:extLst>
      <p:ext uri="{BB962C8B-B14F-4D97-AF65-F5344CB8AC3E}">
        <p14:creationId xmlns:p14="http://schemas.microsoft.com/office/powerpoint/2010/main" val="8094725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10058400" cy="1219200"/>
          </a:xfrm>
          <a:solidFill>
            <a:srgbClr val="781E28"/>
          </a:solidFill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Accelerated Benefit Options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1981200"/>
            <a:ext cx="8991600" cy="4495800"/>
          </a:xfrm>
          <a:prstGeom prst="rect">
            <a:avLst/>
          </a:prstGeom>
        </p:spPr>
        <p:txBody>
          <a:bodyPr vert="horz" lIns="101882" tIns="50941" rIns="101882" bIns="50941" rtlCol="0">
            <a:noAutofit/>
          </a:bodyPr>
          <a:lstStyle>
            <a:lvl1pPr marL="382059" indent="-382059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7795" indent="-318383" algn="l" defTabSz="101882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3531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82943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92355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01767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11180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20592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30004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defRPr/>
            </a:pPr>
            <a:r>
              <a:rPr lang="en-US" sz="2800" dirty="0"/>
              <a:t>One-Time Choice at retirement to select a “Level Benefit” or one of three Accelerated Benefit options</a:t>
            </a:r>
          </a:p>
          <a:p>
            <a:pPr>
              <a:lnSpc>
                <a:spcPct val="80000"/>
              </a:lnSpc>
              <a:defRPr/>
            </a:pPr>
            <a:endParaRPr lang="en-US" sz="2800" dirty="0"/>
          </a:p>
          <a:p>
            <a:pPr>
              <a:lnSpc>
                <a:spcPct val="80000"/>
              </a:lnSpc>
              <a:defRPr/>
            </a:pPr>
            <a:r>
              <a:rPr lang="en-US" sz="2800" dirty="0"/>
              <a:t>Accelerated Benefit will pay a larger benefit pre-65 years of age and smaller benefit post-65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2800" dirty="0"/>
          </a:p>
          <a:p>
            <a:pPr>
              <a:lnSpc>
                <a:spcPct val="80000"/>
              </a:lnSpc>
              <a:defRPr/>
            </a:pPr>
            <a:r>
              <a:rPr lang="en-US" sz="2800" dirty="0"/>
              <a:t>Calculated using an age-adjustment factor based on month of retirement to determine appropriate pre- and post-65 benefit levels</a:t>
            </a:r>
          </a:p>
        </p:txBody>
      </p:sp>
    </p:spTree>
    <p:extLst>
      <p:ext uri="{BB962C8B-B14F-4D97-AF65-F5344CB8AC3E}">
        <p14:creationId xmlns:p14="http://schemas.microsoft.com/office/powerpoint/2010/main" val="33492255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10058400" cy="1219200"/>
          </a:xfrm>
          <a:solidFill>
            <a:srgbClr val="781E28"/>
          </a:solidFill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Accelerated Benefit Options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1981200"/>
            <a:ext cx="8991600" cy="4267200"/>
          </a:xfrm>
          <a:prstGeom prst="rect">
            <a:avLst/>
          </a:prstGeom>
        </p:spPr>
        <p:txBody>
          <a:bodyPr vert="horz" lIns="101882" tIns="50941" rIns="101882" bIns="50941" rtlCol="0">
            <a:noAutofit/>
          </a:bodyPr>
          <a:lstStyle>
            <a:lvl1pPr marL="382059" indent="-382059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7795" indent="-318383" algn="l" defTabSz="101882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3531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82943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92355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01767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11180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20592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30004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  <a:defRPr/>
            </a:pPr>
            <a:r>
              <a:rPr lang="en-US" sz="2800" dirty="0"/>
              <a:t>Example: Employee Participates in MERP for 15 years at $75/month and retires in June 2017 at age 55.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2800" dirty="0"/>
          </a:p>
        </p:txBody>
      </p:sp>
      <p:graphicFrame>
        <p:nvGraphicFramePr>
          <p:cNvPr id="4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0043277"/>
              </p:ext>
            </p:extLst>
          </p:nvPr>
        </p:nvGraphicFramePr>
        <p:xfrm>
          <a:off x="647700" y="3048000"/>
          <a:ext cx="8610600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5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0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80457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accent4">
                              <a:lumMod val="10000"/>
                            </a:schemeClr>
                          </a:solidFill>
                        </a:rPr>
                        <a:t>Option 1: Level</a:t>
                      </a:r>
                      <a:r>
                        <a:rPr lang="en-US" sz="24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</a:rPr>
                        <a:t> Benefit</a:t>
                      </a:r>
                    </a:p>
                    <a:p>
                      <a:r>
                        <a:rPr lang="en-US" sz="2400" b="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</a:rPr>
                        <a:t>Constant Benefit Level = $221.40</a:t>
                      </a:r>
                    </a:p>
                    <a:p>
                      <a:r>
                        <a:rPr lang="en-US" sz="2400" b="0" i="1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</a:rPr>
                        <a:t>*Default Option</a:t>
                      </a:r>
                      <a:endParaRPr lang="en-US" sz="2400" b="0" i="1" dirty="0">
                        <a:solidFill>
                          <a:schemeClr val="accent4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accent4">
                              <a:lumMod val="10000"/>
                            </a:schemeClr>
                          </a:solidFill>
                        </a:rPr>
                        <a:t>Option 2</a:t>
                      </a:r>
                      <a:endParaRPr lang="en-US" sz="2400" baseline="0" dirty="0">
                        <a:solidFill>
                          <a:schemeClr val="accent4">
                            <a:lumMod val="10000"/>
                          </a:schemeClr>
                        </a:solidFill>
                      </a:endParaRPr>
                    </a:p>
                    <a:p>
                      <a:r>
                        <a:rPr lang="en-US" sz="2400" b="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</a:rPr>
                        <a:t>Pre-65 Benefit Level = $257.45</a:t>
                      </a:r>
                    </a:p>
                    <a:p>
                      <a:r>
                        <a:rPr lang="en-US" sz="2400" b="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</a:rPr>
                        <a:t>Post-65 Benefit Level = $171.64</a:t>
                      </a:r>
                      <a:endParaRPr lang="en-US" sz="2400" b="0" dirty="0">
                        <a:solidFill>
                          <a:schemeClr val="accent4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7543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accent4">
                              <a:lumMod val="10000"/>
                            </a:schemeClr>
                          </a:solidFill>
                        </a:rPr>
                        <a:t>Option 3</a:t>
                      </a:r>
                      <a:endParaRPr lang="en-US" sz="2400" b="1" baseline="0" dirty="0">
                        <a:solidFill>
                          <a:schemeClr val="accent4">
                            <a:lumMod val="10000"/>
                          </a:schemeClr>
                        </a:solidFill>
                      </a:endParaRPr>
                    </a:p>
                    <a:p>
                      <a:r>
                        <a:rPr lang="en-US" sz="2400" b="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</a:rPr>
                        <a:t>Pre-65 Benefit Level = $280.27</a:t>
                      </a:r>
                    </a:p>
                    <a:p>
                      <a:r>
                        <a:rPr lang="en-US" sz="2400" b="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</a:rPr>
                        <a:t>Post-65 Benefit Level = $140.14</a:t>
                      </a:r>
                      <a:endParaRPr lang="en-US" sz="2400" b="0" dirty="0">
                        <a:solidFill>
                          <a:schemeClr val="accent4">
                            <a:lumMod val="10000"/>
                          </a:schemeClr>
                        </a:solidFill>
                      </a:endParaRPr>
                    </a:p>
                    <a:p>
                      <a:endParaRPr lang="en-US" sz="2000" b="1" dirty="0">
                        <a:solidFill>
                          <a:schemeClr val="accent4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accent4">
                              <a:lumMod val="10000"/>
                            </a:schemeClr>
                          </a:solidFill>
                        </a:rPr>
                        <a:t>Option 4</a:t>
                      </a:r>
                    </a:p>
                    <a:p>
                      <a:r>
                        <a:rPr lang="en-US" sz="2400" b="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</a:rPr>
                        <a:t>Pre-65 Benefit Level = $307.54</a:t>
                      </a:r>
                    </a:p>
                    <a:p>
                      <a:r>
                        <a:rPr lang="en-US" sz="2400" b="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</a:rPr>
                        <a:t>Post-65 Benefit Level = $102.51</a:t>
                      </a:r>
                      <a:endParaRPr lang="en-US" sz="2400" b="0" dirty="0">
                        <a:solidFill>
                          <a:schemeClr val="accent4">
                            <a:lumMod val="10000"/>
                          </a:schemeClr>
                        </a:solidFill>
                      </a:endParaRPr>
                    </a:p>
                    <a:p>
                      <a:endParaRPr lang="en-US" sz="2000" b="1" dirty="0">
                        <a:solidFill>
                          <a:schemeClr val="accent4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5800" y="6248400"/>
            <a:ext cx="784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Actuarial value of benefits is consistent regardless of option chosen</a:t>
            </a:r>
          </a:p>
        </p:txBody>
      </p:sp>
    </p:spTree>
    <p:extLst>
      <p:ext uri="{BB962C8B-B14F-4D97-AF65-F5344CB8AC3E}">
        <p14:creationId xmlns:p14="http://schemas.microsoft.com/office/powerpoint/2010/main" val="31868740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10058400" cy="1219200"/>
          </a:xfrm>
          <a:solidFill>
            <a:srgbClr val="781E28"/>
          </a:solidFill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Benefit Duration &amp; Survivor Benefit 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1981200"/>
            <a:ext cx="8991600" cy="4495800"/>
          </a:xfrm>
          <a:prstGeom prst="rect">
            <a:avLst/>
          </a:prstGeom>
        </p:spPr>
        <p:txBody>
          <a:bodyPr vert="horz" lIns="101882" tIns="50941" rIns="101882" bIns="50941" rtlCol="0">
            <a:noAutofit/>
          </a:bodyPr>
          <a:lstStyle>
            <a:lvl1pPr marL="382059" indent="-382059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7795" indent="-318383" algn="l" defTabSz="101882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3531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82943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92355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01767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11180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20592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30004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defRPr/>
            </a:pPr>
            <a:r>
              <a:rPr lang="en-US" sz="2800" dirty="0"/>
              <a:t>MERP was developed to provide the fire fighter a benefit until death</a:t>
            </a:r>
          </a:p>
          <a:p>
            <a:pPr>
              <a:lnSpc>
                <a:spcPct val="80000"/>
              </a:lnSpc>
              <a:defRPr/>
            </a:pPr>
            <a:endParaRPr lang="en-US" sz="2800" dirty="0"/>
          </a:p>
          <a:p>
            <a:pPr>
              <a:lnSpc>
                <a:spcPct val="80000"/>
              </a:lnSpc>
              <a:defRPr/>
            </a:pPr>
            <a:r>
              <a:rPr lang="en-US" sz="2800" dirty="0"/>
              <a:t>If you die at any age, spouse can access 50% of the benefit amount until age 65</a:t>
            </a:r>
          </a:p>
          <a:p>
            <a:pPr>
              <a:lnSpc>
                <a:spcPct val="80000"/>
              </a:lnSpc>
              <a:defRPr/>
            </a:pPr>
            <a:endParaRPr lang="en-US" sz="2800" dirty="0"/>
          </a:p>
          <a:p>
            <a:pPr>
              <a:lnSpc>
                <a:spcPct val="80000"/>
              </a:lnSpc>
              <a:defRPr/>
            </a:pPr>
            <a:r>
              <a:rPr lang="en-US" sz="2800" dirty="0"/>
              <a:t>If there is no spouse, eligible dependents would receive 50% of the benefit through age 25</a:t>
            </a:r>
          </a:p>
          <a:p>
            <a:pPr>
              <a:lnSpc>
                <a:spcPct val="80000"/>
              </a:lnSpc>
              <a:defRPr/>
            </a:pPr>
            <a:endParaRPr lang="en-US" sz="2800" dirty="0"/>
          </a:p>
          <a:p>
            <a:pPr>
              <a:lnSpc>
                <a:spcPct val="80000"/>
              </a:lnSpc>
              <a:defRPr/>
            </a:pPr>
            <a:r>
              <a:rPr lang="en-US" sz="2800" dirty="0"/>
              <a:t>No spouse or dependents? Money stays in Trust and is paid out to other plan beneficiaries</a:t>
            </a:r>
          </a:p>
        </p:txBody>
      </p:sp>
    </p:spTree>
    <p:extLst>
      <p:ext uri="{BB962C8B-B14F-4D97-AF65-F5344CB8AC3E}">
        <p14:creationId xmlns:p14="http://schemas.microsoft.com/office/powerpoint/2010/main" val="8483741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10058400" cy="1219200"/>
          </a:xfrm>
          <a:solidFill>
            <a:srgbClr val="781E28"/>
          </a:solidFill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How are Benefits Received? 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1981200"/>
            <a:ext cx="8991600" cy="4495800"/>
          </a:xfrm>
          <a:prstGeom prst="rect">
            <a:avLst/>
          </a:prstGeom>
        </p:spPr>
        <p:txBody>
          <a:bodyPr vert="horz" lIns="101882" tIns="50941" rIns="101882" bIns="50941" rtlCol="0">
            <a:noAutofit/>
          </a:bodyPr>
          <a:lstStyle>
            <a:lvl1pPr marL="382059" indent="-382059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7795" indent="-318383" algn="l" defTabSz="101882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3531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82943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92355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01767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11180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20592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30004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defRPr/>
            </a:pPr>
            <a:r>
              <a:rPr lang="en-US" sz="2800" dirty="0"/>
              <a:t>You must incur an expense and have proof of the expense</a:t>
            </a:r>
          </a:p>
          <a:p>
            <a:pPr>
              <a:lnSpc>
                <a:spcPct val="80000"/>
              </a:lnSpc>
              <a:defRPr/>
            </a:pPr>
            <a:endParaRPr lang="en-US" sz="2800" dirty="0"/>
          </a:p>
          <a:p>
            <a:pPr>
              <a:lnSpc>
                <a:spcPct val="80000"/>
              </a:lnSpc>
              <a:defRPr/>
            </a:pPr>
            <a:r>
              <a:rPr lang="en-US" sz="2800" dirty="0"/>
              <a:t>Submit proof of expense to BSI (Trust Administrator) via online portal, fax, email or mail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300" dirty="0"/>
              <a:t>Can batch expenses quarterly or annually…or whenever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300" dirty="0"/>
              <a:t>Recurring claims</a:t>
            </a:r>
          </a:p>
          <a:p>
            <a:pPr>
              <a:lnSpc>
                <a:spcPct val="80000"/>
              </a:lnSpc>
              <a:defRPr/>
            </a:pPr>
            <a:endParaRPr lang="en-US" sz="2800" dirty="0"/>
          </a:p>
          <a:p>
            <a:pPr>
              <a:lnSpc>
                <a:spcPct val="80000"/>
              </a:lnSpc>
              <a:defRPr/>
            </a:pPr>
            <a:r>
              <a:rPr lang="en-US" sz="2800" dirty="0"/>
              <a:t>Trust Administrator will verify that expense is eligible for reimbursement and direct deposit funds to fire fighter’s account</a:t>
            </a:r>
          </a:p>
        </p:txBody>
      </p:sp>
    </p:spTree>
    <p:extLst>
      <p:ext uri="{BB962C8B-B14F-4D97-AF65-F5344CB8AC3E}">
        <p14:creationId xmlns:p14="http://schemas.microsoft.com/office/powerpoint/2010/main" val="25190688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10058400" cy="1219200"/>
          </a:xfrm>
          <a:solidFill>
            <a:srgbClr val="781E28"/>
          </a:solidFill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Rollover of Expenses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1981200"/>
            <a:ext cx="8991600" cy="4495800"/>
          </a:xfrm>
          <a:prstGeom prst="rect">
            <a:avLst/>
          </a:prstGeom>
        </p:spPr>
        <p:txBody>
          <a:bodyPr vert="horz" lIns="101882" tIns="50941" rIns="101882" bIns="50941" rtlCol="0">
            <a:noAutofit/>
          </a:bodyPr>
          <a:lstStyle>
            <a:lvl1pPr marL="382059" indent="-382059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7795" indent="-318383" algn="l" defTabSz="101882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3531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82943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92355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01767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11180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20592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30004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800" dirty="0"/>
              <a:t>Once you begin accessing your benefit but in any particular month don’t use your entire monthly benefit, the leftover amount does not rollover.</a:t>
            </a:r>
          </a:p>
          <a:p>
            <a:pPr marL="0" indent="0">
              <a:buNone/>
              <a:defRPr/>
            </a:pPr>
            <a:endParaRPr lang="en-US" sz="2800" dirty="0"/>
          </a:p>
          <a:p>
            <a:pPr>
              <a:defRPr/>
            </a:pPr>
            <a:r>
              <a:rPr lang="en-US" sz="2800" dirty="0"/>
              <a:t>Conversely, if expenses exceed your benefit amount, then the expense DOES rollover to any subsequent month that you have leftover benefit amount to apply until expense is completely reimbursed.</a:t>
            </a:r>
          </a:p>
          <a:p>
            <a:pPr>
              <a:lnSpc>
                <a:spcPct val="80000"/>
              </a:lnSpc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339149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10058400" cy="1219200"/>
          </a:xfrm>
          <a:solidFill>
            <a:srgbClr val="781E28"/>
          </a:solidFill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What happen if I leave Employment at my Local?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1981200"/>
            <a:ext cx="8991600" cy="4495800"/>
          </a:xfrm>
          <a:prstGeom prst="rect">
            <a:avLst/>
          </a:prstGeom>
        </p:spPr>
        <p:txBody>
          <a:bodyPr vert="horz" lIns="101882" tIns="50941" rIns="101882" bIns="50941" rtlCol="0">
            <a:noAutofit/>
          </a:bodyPr>
          <a:lstStyle>
            <a:lvl1pPr marL="382059" indent="-382059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7795" indent="-318383" algn="l" defTabSz="101882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3531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82943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92355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01767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11180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20592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30004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sz="3200" dirty="0"/>
              <a:t>If you go to another local participating in MERP, your participation accrual continues</a:t>
            </a:r>
          </a:p>
          <a:p>
            <a:pPr>
              <a:lnSpc>
                <a:spcPct val="90000"/>
              </a:lnSpc>
              <a:defRPr/>
            </a:pPr>
            <a:r>
              <a:rPr lang="en-US" sz="3200" dirty="0"/>
              <a:t>If you go to another job (or another local not in MERP), your months/years of participation in MERP are frozen and you may access your benefit when you reach age 53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/>
              <a:t>If you have less than 60 months in the plan, you may access your reduced benefit right after separation</a:t>
            </a:r>
          </a:p>
          <a:p>
            <a:pPr>
              <a:lnSpc>
                <a:spcPct val="80000"/>
              </a:lnSpc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672218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10058400" cy="1219200"/>
          </a:xfrm>
          <a:solidFill>
            <a:srgbClr val="781E28"/>
          </a:solidFill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Delayed Commencement of Benefit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1981200"/>
            <a:ext cx="8991600" cy="4495800"/>
          </a:xfrm>
          <a:prstGeom prst="rect">
            <a:avLst/>
          </a:prstGeom>
        </p:spPr>
        <p:txBody>
          <a:bodyPr vert="horz" lIns="101882" tIns="50941" rIns="101882" bIns="50941" rtlCol="0">
            <a:noAutofit/>
          </a:bodyPr>
          <a:lstStyle>
            <a:lvl1pPr marL="382059" indent="-382059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7795" indent="-318383" algn="l" defTabSz="101882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3531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82943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92355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01767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11180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20592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30004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3200" dirty="0"/>
              <a:t>Available to FFs with 5 years participation in the plan when they separate service</a:t>
            </a:r>
          </a:p>
          <a:p>
            <a:pPr>
              <a:defRPr/>
            </a:pPr>
            <a:r>
              <a:rPr lang="en-US" sz="3200" dirty="0"/>
              <a:t>If FF who is otherwise eligible for a benefit, chooses to “delay” accessing their benefit for a full year, they receive another year of Active Service Units</a:t>
            </a:r>
          </a:p>
          <a:p>
            <a:pPr>
              <a:defRPr/>
            </a:pPr>
            <a:r>
              <a:rPr lang="en-US" sz="3200" dirty="0"/>
              <a:t>FF may delay - in full year increments -  for as long as they desire</a:t>
            </a:r>
          </a:p>
          <a:p>
            <a:pPr>
              <a:lnSpc>
                <a:spcPct val="80000"/>
              </a:lnSpc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914754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10058400" cy="1219200"/>
          </a:xfrm>
          <a:solidFill>
            <a:srgbClr val="781E28"/>
          </a:solidFill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The Trust Office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1981200"/>
            <a:ext cx="8991600" cy="4495800"/>
          </a:xfrm>
          <a:prstGeom prst="rect">
            <a:avLst/>
          </a:prstGeom>
        </p:spPr>
        <p:txBody>
          <a:bodyPr vert="horz" lIns="101882" tIns="50941" rIns="101882" bIns="50941" rtlCol="0">
            <a:noAutofit/>
          </a:bodyPr>
          <a:lstStyle>
            <a:lvl1pPr marL="382059" indent="-382059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7795" indent="-318383" algn="l" defTabSz="101882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3531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82943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92355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01767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11180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20592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30004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sz="3200" dirty="0"/>
              <a:t>Benefit Solutions, Inc. is the Trust Office for the WSCFF MERP and is your main point of contact for questions regarding your MERP benefits</a:t>
            </a:r>
          </a:p>
          <a:p>
            <a:pPr>
              <a:defRPr/>
            </a:pPr>
            <a:r>
              <a:rPr lang="en-US" sz="2800" dirty="0"/>
              <a:t>Benefit Calculation Assistance</a:t>
            </a:r>
          </a:p>
          <a:p>
            <a:pPr>
              <a:defRPr/>
            </a:pPr>
            <a:r>
              <a:rPr lang="en-US" sz="2800" dirty="0"/>
              <a:t>Claim Inquiries /Status</a:t>
            </a:r>
          </a:p>
          <a:p>
            <a:pPr>
              <a:defRPr/>
            </a:pPr>
            <a:r>
              <a:rPr lang="en-US" sz="2800" dirty="0"/>
              <a:t>Personal Information Updates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963812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10058400" cy="1219200"/>
          </a:xfrm>
          <a:solidFill>
            <a:srgbClr val="781E28"/>
          </a:solidFill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Upon Retirement…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1981200"/>
            <a:ext cx="8991600" cy="4495800"/>
          </a:xfrm>
          <a:prstGeom prst="rect">
            <a:avLst/>
          </a:prstGeom>
        </p:spPr>
        <p:txBody>
          <a:bodyPr vert="horz" lIns="101882" tIns="50941" rIns="101882" bIns="50941" rtlCol="0">
            <a:noAutofit/>
          </a:bodyPr>
          <a:lstStyle>
            <a:lvl1pPr marL="382059" indent="-382059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7795" indent="-318383" algn="l" defTabSz="101882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3531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82943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92355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01767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11180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20592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30004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  <a:defRPr/>
            </a:pPr>
            <a:r>
              <a:rPr lang="en-US" sz="2800" dirty="0"/>
              <a:t>Once the Trust Office is notified of your impending retirement, you will receive a packet in the mail which will include the following:</a:t>
            </a:r>
          </a:p>
          <a:p>
            <a:pPr>
              <a:lnSpc>
                <a:spcPct val="80000"/>
              </a:lnSpc>
              <a:defRPr/>
            </a:pPr>
            <a:r>
              <a:rPr lang="en-US" sz="2800" dirty="0"/>
              <a:t>Retiree Options Letter</a:t>
            </a:r>
          </a:p>
          <a:p>
            <a:pPr>
              <a:lnSpc>
                <a:spcPct val="80000"/>
              </a:lnSpc>
              <a:defRPr/>
            </a:pPr>
            <a:r>
              <a:rPr lang="en-US" sz="2800" dirty="0"/>
              <a:t>COBRA Election Notice</a:t>
            </a:r>
          </a:p>
          <a:p>
            <a:pPr>
              <a:lnSpc>
                <a:spcPct val="80000"/>
              </a:lnSpc>
              <a:defRPr/>
            </a:pPr>
            <a:r>
              <a:rPr lang="en-US" sz="2800" dirty="0"/>
              <a:t>Delayed Commencement Paperwork</a:t>
            </a:r>
          </a:p>
          <a:p>
            <a:pPr>
              <a:lnSpc>
                <a:spcPct val="80000"/>
              </a:lnSpc>
              <a:defRPr/>
            </a:pPr>
            <a:r>
              <a:rPr lang="en-US" sz="2800" dirty="0"/>
              <a:t>Direct Deposit Form</a:t>
            </a:r>
          </a:p>
          <a:p>
            <a:pPr>
              <a:lnSpc>
                <a:spcPct val="80000"/>
              </a:lnSpc>
              <a:defRPr/>
            </a:pPr>
            <a:r>
              <a:rPr lang="en-US" sz="2800" dirty="0"/>
              <a:t>MERP Claim Reimbursement Form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2800" dirty="0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sz="2800" dirty="0"/>
              <a:t>You should contact the Trust Office with </a:t>
            </a:r>
            <a:r>
              <a:rPr lang="en-US" sz="2800" i="1" dirty="0"/>
              <a:t>any </a:t>
            </a:r>
            <a:r>
              <a:rPr lang="en-US" sz="2800" dirty="0"/>
              <a:t>questions about this packet at 425-367-0743 or </a:t>
            </a:r>
            <a:r>
              <a:rPr lang="en-US" sz="2800" dirty="0">
                <a:hlinkClick r:id="rId3"/>
              </a:rPr>
              <a:t>WSCFFMERP@bsitpa.com</a:t>
            </a:r>
            <a:r>
              <a:rPr lang="en-US" sz="2800" dirty="0"/>
              <a:t>. </a:t>
            </a:r>
          </a:p>
          <a:p>
            <a:pPr>
              <a:lnSpc>
                <a:spcPct val="80000"/>
              </a:lnSpc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62025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10058400" cy="907944"/>
          </a:xfrm>
          <a:solidFill>
            <a:schemeClr val="bg1">
              <a:lumMod val="50000"/>
            </a:schemeClr>
          </a:solidFill>
        </p:spPr>
        <p:txBody>
          <a:bodyPr/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MERP is a Retiree Medical Trust (RMT)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205740" y="1600200"/>
            <a:ext cx="9319260" cy="5129425"/>
          </a:xfrm>
        </p:spPr>
        <p:txBody>
          <a:bodyPr>
            <a:normAutofit/>
          </a:bodyPr>
          <a:lstStyle/>
          <a:p>
            <a:endParaRPr lang="en-US" sz="2400" dirty="0"/>
          </a:p>
          <a:p>
            <a:r>
              <a:rPr lang="en-US" sz="2400" dirty="0"/>
              <a:t>Reimburses retirees for out-of-pocket healthcare-related expenses</a:t>
            </a:r>
          </a:p>
          <a:p>
            <a:pPr lvl="1"/>
            <a:r>
              <a:rPr lang="en-US" sz="1900" dirty="0"/>
              <a:t>Medical/Medicare/Dental/Vision/Long Term Care Insurance Premiums</a:t>
            </a:r>
          </a:p>
          <a:p>
            <a:pPr lvl="1"/>
            <a:r>
              <a:rPr lang="en-US" sz="1900" dirty="0"/>
              <a:t>Lasik eye surgery, hearing aids, prescription drugs</a:t>
            </a:r>
          </a:p>
          <a:p>
            <a:pPr lvl="1"/>
            <a:r>
              <a:rPr lang="en-US" sz="1900" dirty="0"/>
              <a:t>…Any other IRC 213(d) eligible expense</a:t>
            </a:r>
          </a:p>
          <a:p>
            <a:pPr lvl="1"/>
            <a:r>
              <a:rPr lang="en-US" sz="1900" dirty="0"/>
              <a:t>May cover retiree, legal spouse and IRS-eligible dependents </a:t>
            </a:r>
          </a:p>
          <a:p>
            <a:pPr marL="509412" lvl="1" indent="0">
              <a:buNone/>
            </a:pPr>
            <a:endParaRPr lang="en-US" sz="1900" dirty="0"/>
          </a:p>
          <a:p>
            <a:r>
              <a:rPr lang="en-US" sz="2400" dirty="0"/>
              <a:t>Triple Tax Indemnity </a:t>
            </a:r>
          </a:p>
          <a:p>
            <a:pPr lvl="1"/>
            <a:r>
              <a:rPr lang="en-US" sz="1900" dirty="0"/>
              <a:t>Plan is funded with pre-tax money</a:t>
            </a:r>
          </a:p>
          <a:p>
            <a:pPr lvl="1"/>
            <a:r>
              <a:rPr lang="en-US" sz="1900" dirty="0"/>
              <a:t>Earnings on Contributions are accrued on a non-taxable basis</a:t>
            </a:r>
          </a:p>
          <a:p>
            <a:pPr lvl="1"/>
            <a:r>
              <a:rPr lang="en-US" sz="1900" dirty="0"/>
              <a:t>Plan benefits are tax-free to the employee under IRS Section 105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6633205"/>
            <a:ext cx="9525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NCPERS, B. Shana Saichek – Creating a Retiree Medical Trust: How Employers &amp; Employees Can Use Pre-Tax Dollars to Fund Their Retiree Medical Costs</a:t>
            </a:r>
          </a:p>
        </p:txBody>
      </p:sp>
    </p:spTree>
    <p:extLst>
      <p:ext uri="{BB962C8B-B14F-4D97-AF65-F5344CB8AC3E}">
        <p14:creationId xmlns:p14="http://schemas.microsoft.com/office/powerpoint/2010/main" val="8795547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7"/>
          <p:cNvSpPr txBox="1"/>
          <p:nvPr/>
        </p:nvSpPr>
        <p:spPr>
          <a:xfrm>
            <a:off x="12700" y="5981700"/>
            <a:ext cx="10058400" cy="7647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163012" tIns="81506" rIns="163012" bIns="81506" rtlCol="0" anchor="ctr">
            <a:spAutoFit/>
          </a:bodyPr>
          <a:lstStyle/>
          <a:p>
            <a:pPr algn="ctr"/>
            <a:r>
              <a:rPr lang="en-US" sz="130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1501 Fourth Avenue | Suite 2400 | Seattle, WA 98101</a:t>
            </a:r>
            <a:endParaRPr lang="en-US" sz="1300" dirty="0">
              <a:latin typeface="Tahoma"/>
              <a:ea typeface="Calibri"/>
            </a:endParaRPr>
          </a:p>
          <a:p>
            <a:pPr algn="ctr"/>
            <a:r>
              <a:rPr lang="en-US" sz="130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Tel: (206)623-2430 | Fax: (206)682-8027</a:t>
            </a:r>
            <a:endParaRPr lang="en-US" sz="1300" dirty="0">
              <a:latin typeface="Tahoma"/>
              <a:ea typeface="Calibri"/>
            </a:endParaRPr>
          </a:p>
          <a:p>
            <a:pPr algn="ctr"/>
            <a:r>
              <a:rPr lang="en-US" sz="130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Proprietary &amp; Confidential</a:t>
            </a:r>
            <a:endParaRPr lang="en-US" sz="1300" dirty="0">
              <a:latin typeface="Tahoma"/>
              <a:ea typeface="Calibri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7812" y="5208390"/>
            <a:ext cx="3922776" cy="6217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3190"/>
            <a:ext cx="8549640" cy="3505200"/>
          </a:xfrm>
        </p:spPr>
        <p:txBody>
          <a:bodyPr>
            <a:normAutofit fontScale="90000"/>
          </a:bodyPr>
          <a:lstStyle/>
          <a:p>
            <a:pPr algn="l">
              <a:lnSpc>
                <a:spcPct val="90000"/>
              </a:lnSpc>
            </a:pPr>
            <a:br>
              <a:rPr lang="en-US" altLang="en-US" sz="3100" dirty="0"/>
            </a:br>
            <a:r>
              <a:rPr lang="en-US" altLang="en-US" sz="4000" dirty="0"/>
              <a:t>Greg DiMartino (President)</a:t>
            </a:r>
            <a:br>
              <a:rPr lang="en-US" altLang="en-US" sz="3600" dirty="0"/>
            </a:br>
            <a:br>
              <a:rPr lang="en-US" altLang="en-US" sz="4000" dirty="0"/>
            </a:br>
            <a:r>
              <a:rPr lang="en-US" altLang="en-US" sz="4000" dirty="0"/>
              <a:t>Becky Wallen 	</a:t>
            </a:r>
            <a:r>
              <a:rPr lang="en-US" altLang="en-US" sz="4000" dirty="0">
                <a:hlinkClick r:id="rId4"/>
              </a:rPr>
              <a:t>becky@dimarinc.com</a:t>
            </a:r>
            <a:r>
              <a:rPr lang="en-US" altLang="en-US" sz="4000" dirty="0"/>
              <a:t> </a:t>
            </a:r>
            <a:br>
              <a:rPr lang="en-US" altLang="en-US" sz="4000" dirty="0"/>
            </a:br>
            <a:br>
              <a:rPr lang="en-US" altLang="en-US" sz="4000" dirty="0"/>
            </a:br>
            <a:r>
              <a:rPr lang="en-US" altLang="en-US" sz="4000" dirty="0"/>
              <a:t>Ashton Alvarez	</a:t>
            </a:r>
            <a:r>
              <a:rPr lang="en-US" altLang="en-US" sz="4000" dirty="0">
                <a:hlinkClick r:id="rId5"/>
              </a:rPr>
              <a:t>ashton@dimarinc.com</a:t>
            </a:r>
            <a:r>
              <a:rPr lang="en-US" altLang="en-US" sz="4000" dirty="0"/>
              <a:t> </a:t>
            </a:r>
            <a:br>
              <a:rPr lang="en-US" altLang="en-US" sz="3100" dirty="0"/>
            </a:br>
            <a:br>
              <a:rPr lang="en-US" altLang="en-US" sz="4000" dirty="0"/>
            </a:br>
            <a:br>
              <a:rPr lang="en-US" altLang="en-US" sz="4000" dirty="0"/>
            </a:br>
            <a:endParaRPr lang="en-US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52400" y="228600"/>
            <a:ext cx="8229600" cy="9906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>
            <a:lvl1pPr algn="ctr" defTabSz="1018824" rtl="0" eaLnBrk="1" latinLnBrk="0" hangingPunct="1">
              <a:spcBef>
                <a:spcPct val="0"/>
              </a:spcBef>
              <a:buNone/>
              <a:defRPr sz="49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4800" b="1" dirty="0">
                <a:solidFill>
                  <a:srgbClr val="00B050"/>
                </a:solidFill>
              </a:rPr>
              <a:t>Your Contacts…</a:t>
            </a:r>
          </a:p>
        </p:txBody>
      </p:sp>
    </p:spTree>
    <p:extLst>
      <p:ext uri="{BB962C8B-B14F-4D97-AF65-F5344CB8AC3E}">
        <p14:creationId xmlns:p14="http://schemas.microsoft.com/office/powerpoint/2010/main" val="1847161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10058400" cy="907944"/>
          </a:xfrm>
          <a:solidFill>
            <a:srgbClr val="781E28"/>
          </a:solidFill>
        </p:spPr>
        <p:txBody>
          <a:bodyPr/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The WSCFF MERP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381000" y="1752600"/>
            <a:ext cx="9052560" cy="512942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Launched in 1999</a:t>
            </a:r>
          </a:p>
          <a:p>
            <a:r>
              <a:rPr lang="en-US" dirty="0"/>
              <a:t>WSCFF funded around $100,000 toward start-up costs and benefits</a:t>
            </a:r>
          </a:p>
          <a:p>
            <a:r>
              <a:rPr lang="en-US" dirty="0"/>
              <a:t>MERP Board Hired Trust Advisors:</a:t>
            </a:r>
          </a:p>
          <a:p>
            <a:pPr lvl="1"/>
            <a:r>
              <a:rPr lang="en-US" dirty="0"/>
              <a:t>Shana Saichek – Trust Legal Counsel</a:t>
            </a:r>
          </a:p>
          <a:p>
            <a:pPr lvl="1"/>
            <a:r>
              <a:rPr lang="en-US" dirty="0"/>
              <a:t>DiMartino Associates – Trust Consultant</a:t>
            </a:r>
          </a:p>
          <a:p>
            <a:pPr lvl="1"/>
            <a:r>
              <a:rPr lang="en-US" dirty="0"/>
              <a:t>Benefit Solutions, Inc. – Trust Administrator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400" i="1" dirty="0"/>
              <a:t>All of whom still serve the MERP Board today!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0624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10058400" cy="907944"/>
          </a:xfrm>
          <a:solidFill>
            <a:srgbClr val="781E28"/>
          </a:solidFill>
        </p:spPr>
        <p:txBody>
          <a:bodyPr/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MERP Today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205740" y="1600200"/>
            <a:ext cx="9319260" cy="512942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132 Participating Locals (over 6,800 members)</a:t>
            </a:r>
          </a:p>
          <a:p>
            <a:pPr lvl="1"/>
            <a:r>
              <a:rPr lang="en-US" dirty="0"/>
              <a:t>111 in Washington</a:t>
            </a:r>
          </a:p>
          <a:p>
            <a:pPr lvl="1"/>
            <a:r>
              <a:rPr lang="en-US" dirty="0"/>
              <a:t>15 in Idaho</a:t>
            </a:r>
          </a:p>
          <a:p>
            <a:pPr lvl="1"/>
            <a:r>
              <a:rPr lang="en-US" dirty="0"/>
              <a:t>3 in Alaska</a:t>
            </a:r>
          </a:p>
          <a:p>
            <a:pPr lvl="1"/>
            <a:r>
              <a:rPr lang="en-US"/>
              <a:t>3 </a:t>
            </a:r>
            <a:r>
              <a:rPr lang="en-US" dirty="0"/>
              <a:t>in Montana</a:t>
            </a:r>
          </a:p>
          <a:p>
            <a:r>
              <a:rPr lang="en-US" dirty="0"/>
              <a:t>Fund balance is over $96 Million and growing by approximately $800,000 each month</a:t>
            </a:r>
          </a:p>
          <a:p>
            <a:r>
              <a:rPr lang="en-US" dirty="0"/>
              <a:t>Approximately 575 retirees are currently accessing benefits</a:t>
            </a:r>
          </a:p>
          <a:p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39526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10058400" cy="907944"/>
          </a:xfrm>
          <a:solidFill>
            <a:srgbClr val="781E28"/>
          </a:solidFill>
        </p:spPr>
        <p:txBody>
          <a:bodyPr/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Retirees Accessing MERP Benefits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76400" y="6324600"/>
            <a:ext cx="571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*In 2017, we are on pace to pay out more than $1.5M in benefits to more than 600 beneficiaries!</a:t>
            </a:r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7923" y="1828800"/>
            <a:ext cx="7875605" cy="433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8645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10058400" cy="907944"/>
          </a:xfrm>
          <a:solidFill>
            <a:srgbClr val="781E28"/>
          </a:solidFill>
        </p:spPr>
        <p:txBody>
          <a:bodyPr/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Who Controls MERP?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205740" y="1600200"/>
            <a:ext cx="9319260" cy="512942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WSCFF Benefit Trust Board of Trustees</a:t>
            </a:r>
          </a:p>
          <a:p>
            <a:r>
              <a:rPr lang="en-US" dirty="0"/>
              <a:t>Made up of 9 fire fighters all from separate participating locals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400" dirty="0"/>
              <a:t>5 are elected at WSCFF Annual Convention</a:t>
            </a:r>
          </a:p>
          <a:p>
            <a:pPr lvl="2">
              <a:lnSpc>
                <a:spcPct val="80000"/>
              </a:lnSpc>
              <a:defRPr/>
            </a:pPr>
            <a:r>
              <a:rPr lang="en-US" sz="2000" dirty="0"/>
              <a:t>Brian Hurley- Tumwater Fire Fighters</a:t>
            </a:r>
          </a:p>
          <a:p>
            <a:pPr lvl="2">
              <a:lnSpc>
                <a:spcPct val="80000"/>
              </a:lnSpc>
              <a:defRPr/>
            </a:pPr>
            <a:r>
              <a:rPr lang="en-US" sz="2000" dirty="0"/>
              <a:t>Jeff Wainwright – Spokane Co. FD #8</a:t>
            </a:r>
          </a:p>
          <a:p>
            <a:pPr lvl="2">
              <a:lnSpc>
                <a:spcPct val="80000"/>
              </a:lnSpc>
              <a:defRPr/>
            </a:pPr>
            <a:r>
              <a:rPr lang="en-US" sz="2000" dirty="0"/>
              <a:t>Ricky Walsh– Richland Fire Fighters </a:t>
            </a:r>
            <a:r>
              <a:rPr lang="en-US" sz="1800" i="1" dirty="0"/>
              <a:t>(Retired)</a:t>
            </a:r>
          </a:p>
          <a:p>
            <a:pPr lvl="2">
              <a:lnSpc>
                <a:spcPct val="80000"/>
              </a:lnSpc>
              <a:defRPr/>
            </a:pPr>
            <a:r>
              <a:rPr lang="en-US" sz="2000" dirty="0"/>
              <a:t>Craig Soucy – Renton Fire Fighters</a:t>
            </a:r>
          </a:p>
          <a:p>
            <a:pPr lvl="2">
              <a:lnSpc>
                <a:spcPct val="80000"/>
              </a:lnSpc>
              <a:defRPr/>
            </a:pPr>
            <a:r>
              <a:rPr lang="en-US" sz="2000" dirty="0"/>
              <a:t>Kenny Stuart – Seattle Fire Fighters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400" dirty="0"/>
              <a:t>4 are appointed by the WSCFF </a:t>
            </a:r>
          </a:p>
          <a:p>
            <a:pPr lvl="2">
              <a:lnSpc>
                <a:spcPct val="80000"/>
              </a:lnSpc>
              <a:defRPr/>
            </a:pPr>
            <a:r>
              <a:rPr lang="en-US" sz="2000" dirty="0"/>
              <a:t>Dennis Lawson </a:t>
            </a:r>
          </a:p>
          <a:p>
            <a:pPr lvl="2">
              <a:lnSpc>
                <a:spcPct val="80000"/>
              </a:lnSpc>
              <a:defRPr/>
            </a:pPr>
            <a:r>
              <a:rPr lang="en-US" sz="2000" dirty="0"/>
              <a:t>Greg Markley</a:t>
            </a:r>
          </a:p>
          <a:p>
            <a:pPr lvl="2">
              <a:lnSpc>
                <a:spcPct val="80000"/>
              </a:lnSpc>
              <a:defRPr/>
            </a:pPr>
            <a:r>
              <a:rPr lang="en-US" sz="2000" dirty="0"/>
              <a:t>Kelly Fox</a:t>
            </a:r>
          </a:p>
          <a:p>
            <a:pPr lvl="2">
              <a:lnSpc>
                <a:spcPct val="80000"/>
              </a:lnSpc>
              <a:defRPr/>
            </a:pPr>
            <a:r>
              <a:rPr lang="en-US" sz="2000" dirty="0"/>
              <a:t>Brian Murphy – Anchorage Fire Fighters</a:t>
            </a:r>
          </a:p>
          <a:p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67751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10058400" cy="907944"/>
          </a:xfrm>
          <a:solidFill>
            <a:srgbClr val="781E28"/>
          </a:solidFill>
        </p:spPr>
        <p:txBody>
          <a:bodyPr/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Components of MERP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205740" y="1600200"/>
            <a:ext cx="9319260" cy="51294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endParaRPr lang="en-US" dirty="0"/>
          </a:p>
          <a:p>
            <a:pPr>
              <a:lnSpc>
                <a:spcPct val="90000"/>
              </a:lnSpc>
              <a:defRPr/>
            </a:pPr>
            <a:r>
              <a:rPr lang="en-US" dirty="0"/>
              <a:t>Participation </a:t>
            </a:r>
          </a:p>
          <a:p>
            <a:pPr>
              <a:lnSpc>
                <a:spcPct val="90000"/>
              </a:lnSpc>
              <a:defRPr/>
            </a:pPr>
            <a:r>
              <a:rPr lang="en-US" dirty="0"/>
              <a:t>Reimbursable Expenses</a:t>
            </a:r>
          </a:p>
          <a:p>
            <a:pPr>
              <a:lnSpc>
                <a:spcPct val="90000"/>
              </a:lnSpc>
              <a:defRPr/>
            </a:pPr>
            <a:r>
              <a:rPr lang="en-US" dirty="0"/>
              <a:t>Contribution Amount		</a:t>
            </a:r>
            <a:r>
              <a:rPr lang="en-US" i="1" dirty="0">
                <a:latin typeface="Arial" charset="0"/>
              </a:rPr>
              <a:t>TAX FREE</a:t>
            </a:r>
          </a:p>
          <a:p>
            <a:pPr>
              <a:lnSpc>
                <a:spcPct val="90000"/>
              </a:lnSpc>
              <a:defRPr/>
            </a:pPr>
            <a:r>
              <a:rPr lang="en-US" dirty="0"/>
              <a:t>Duration of Benefits</a:t>
            </a:r>
          </a:p>
          <a:p>
            <a:pPr>
              <a:lnSpc>
                <a:spcPct val="90000"/>
              </a:lnSpc>
              <a:defRPr/>
            </a:pPr>
            <a:r>
              <a:rPr lang="en-US" dirty="0"/>
              <a:t>Eligibility for Lifetime Benefit</a:t>
            </a:r>
          </a:p>
          <a:p>
            <a:pPr>
              <a:lnSpc>
                <a:spcPct val="90000"/>
              </a:lnSpc>
              <a:defRPr/>
            </a:pPr>
            <a:r>
              <a:rPr lang="en-US" dirty="0"/>
              <a:t>Active Service Unit (ASU) and Unit Multiplier</a:t>
            </a:r>
            <a:endParaRPr lang="en-US" i="1" dirty="0">
              <a:latin typeface="Arial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/>
              <a:t>Receiving your Benefit	 </a:t>
            </a:r>
            <a:r>
              <a:rPr lang="en-US" i="1" dirty="0">
                <a:latin typeface="Arial" charset="0"/>
              </a:rPr>
              <a:t>TAX FREE</a:t>
            </a:r>
            <a:endParaRPr lang="en-US" dirty="0"/>
          </a:p>
          <a:p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01569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10058400" cy="907944"/>
          </a:xfrm>
          <a:solidFill>
            <a:srgbClr val="781E28"/>
          </a:solidFill>
        </p:spPr>
        <p:txBody>
          <a:bodyPr/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Contribution Amount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205740" y="1600200"/>
            <a:ext cx="9319260" cy="5129425"/>
          </a:xfrm>
        </p:spPr>
        <p:txBody>
          <a:bodyPr>
            <a:normAutofit/>
          </a:bodyPr>
          <a:lstStyle/>
          <a:p>
            <a:r>
              <a:rPr lang="en-US" sz="3200" dirty="0"/>
              <a:t>Minimum contribution amount is $75/month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May increase contribution amount in increments of $25, with no maximum contribution amount </a:t>
            </a:r>
          </a:p>
          <a:p>
            <a:pPr lvl="1"/>
            <a:r>
              <a:rPr lang="en-US" sz="2700" dirty="0"/>
              <a:t>40 locals have increased contributions since 2009</a:t>
            </a:r>
          </a:p>
          <a:p>
            <a:endParaRPr lang="en-US" sz="3200" dirty="0"/>
          </a:p>
          <a:p>
            <a:r>
              <a:rPr lang="en-US" sz="3200" dirty="0"/>
              <a:t>Contribution must be the same for the entire bargaining unit or class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45061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10505</TotalTime>
  <Words>1793</Words>
  <Application>Microsoft Office PowerPoint</Application>
  <PresentationFormat>Custom</PresentationFormat>
  <Paragraphs>265</Paragraphs>
  <Slides>30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</vt:lpstr>
      <vt:lpstr>Arial Unicode MS</vt:lpstr>
      <vt:lpstr>Calibri</vt:lpstr>
      <vt:lpstr>Tahoma</vt:lpstr>
      <vt:lpstr>Times New Roman</vt:lpstr>
      <vt:lpstr>Wingdings</vt:lpstr>
      <vt:lpstr>Office Theme</vt:lpstr>
      <vt:lpstr>PowerPoint Presentation</vt:lpstr>
      <vt:lpstr>MERP is a Retiree Medical Trust (RMT)</vt:lpstr>
      <vt:lpstr>MERP is a Retiree Medical Trust (RMT)</vt:lpstr>
      <vt:lpstr>The WSCFF MERP</vt:lpstr>
      <vt:lpstr>MERP Today</vt:lpstr>
      <vt:lpstr>Retirees Accessing MERP Benefits</vt:lpstr>
      <vt:lpstr>Who Controls MERP?</vt:lpstr>
      <vt:lpstr>Components of MERP</vt:lpstr>
      <vt:lpstr>Contribution Amount</vt:lpstr>
      <vt:lpstr>How is the MERP benefit determined?</vt:lpstr>
      <vt:lpstr>The Unit Multiplier (UM)</vt:lpstr>
      <vt:lpstr>Sample MERP Benefits</vt:lpstr>
      <vt:lpstr>Sample Benefit Calculations</vt:lpstr>
      <vt:lpstr>Contribution vs. Benefit Payout</vt:lpstr>
      <vt:lpstr>Eligibility for Lifetime Benefit</vt:lpstr>
      <vt:lpstr>What if you don’t have 5 years of Participation?</vt:lpstr>
      <vt:lpstr>Sick / Vacation Leave Conversion</vt:lpstr>
      <vt:lpstr>Sick / Vacation Leave Conversion</vt:lpstr>
      <vt:lpstr>Sick / Vacation Leave Conversion</vt:lpstr>
      <vt:lpstr>Sick / Vacation Leave Conversion</vt:lpstr>
      <vt:lpstr>Accelerated Benefit Options</vt:lpstr>
      <vt:lpstr>Accelerated Benefit Options</vt:lpstr>
      <vt:lpstr>Benefit Duration &amp; Survivor Benefit </vt:lpstr>
      <vt:lpstr>How are Benefits Received? </vt:lpstr>
      <vt:lpstr>Rollover of Expenses</vt:lpstr>
      <vt:lpstr>What happen if I leave Employment at my Local?</vt:lpstr>
      <vt:lpstr>Delayed Commencement of Benefit</vt:lpstr>
      <vt:lpstr>The Trust Office</vt:lpstr>
      <vt:lpstr>Upon Retirement…</vt:lpstr>
      <vt:lpstr> Greg DiMartino (President)  Becky Wallen  becky@dimarinc.com   Ashton Alvarez ashton@dimarinc.com   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Galen Li</dc:creator>
  <cp:lastModifiedBy>Mike Grimme</cp:lastModifiedBy>
  <cp:revision>216</cp:revision>
  <cp:lastPrinted>2016-09-20T22:17:28Z</cp:lastPrinted>
  <dcterms:created xsi:type="dcterms:W3CDTF">2012-02-25T20:28:52Z</dcterms:created>
  <dcterms:modified xsi:type="dcterms:W3CDTF">2017-09-12T13:43:35Z</dcterms:modified>
</cp:coreProperties>
</file>